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14" r:id="rId4"/>
    <p:sldId id="292" r:id="rId5"/>
    <p:sldId id="310" r:id="rId6"/>
    <p:sldId id="285" r:id="rId7"/>
    <p:sldId id="307" r:id="rId8"/>
    <p:sldId id="309" r:id="rId9"/>
    <p:sldId id="311" r:id="rId10"/>
    <p:sldId id="286" r:id="rId11"/>
    <p:sldId id="312" r:id="rId12"/>
    <p:sldId id="315" r:id="rId13"/>
    <p:sldId id="316" r:id="rId14"/>
    <p:sldId id="317" r:id="rId15"/>
    <p:sldId id="318" r:id="rId16"/>
    <p:sldId id="319" r:id="rId17"/>
    <p:sldId id="321" r:id="rId18"/>
    <p:sldId id="322" r:id="rId19"/>
    <p:sldId id="324" r:id="rId20"/>
    <p:sldId id="325" r:id="rId21"/>
    <p:sldId id="326" r:id="rId22"/>
    <p:sldId id="335" r:id="rId23"/>
    <p:sldId id="327" r:id="rId24"/>
    <p:sldId id="336" r:id="rId25"/>
    <p:sldId id="328" r:id="rId26"/>
    <p:sldId id="332" r:id="rId27"/>
    <p:sldId id="333" r:id="rId28"/>
    <p:sldId id="329" r:id="rId29"/>
    <p:sldId id="331" r:id="rId30"/>
  </p:sldIdLst>
  <p:sldSz cx="12192000" cy="6858000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C1C124-C76E-425A-80B3-521623E0A551}">
          <p14:sldIdLst>
            <p14:sldId id="256"/>
            <p14:sldId id="313"/>
            <p14:sldId id="314"/>
            <p14:sldId id="292"/>
            <p14:sldId id="310"/>
            <p14:sldId id="285"/>
            <p14:sldId id="307"/>
            <p14:sldId id="309"/>
            <p14:sldId id="311"/>
            <p14:sldId id="286"/>
            <p14:sldId id="312"/>
            <p14:sldId id="315"/>
            <p14:sldId id="316"/>
          </p14:sldIdLst>
        </p14:section>
        <p14:section name="Раздел без заголовка" id="{1C1E4304-E6A5-49A5-823C-0E80CED47E65}">
          <p14:sldIdLst>
            <p14:sldId id="317"/>
            <p14:sldId id="318"/>
            <p14:sldId id="319"/>
            <p14:sldId id="321"/>
            <p14:sldId id="322"/>
            <p14:sldId id="324"/>
            <p14:sldId id="325"/>
            <p14:sldId id="326"/>
            <p14:sldId id="335"/>
            <p14:sldId id="327"/>
            <p14:sldId id="336"/>
            <p14:sldId id="328"/>
            <p14:sldId id="332"/>
            <p14:sldId id="333"/>
            <p14:sldId id="329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8600" autoAdjust="0"/>
  </p:normalViewPr>
  <p:slideViewPr>
    <p:cSldViewPr snapToGrid="0">
      <p:cViewPr varScale="1">
        <p:scale>
          <a:sx n="67" d="100"/>
          <a:sy n="67" d="100"/>
        </p:scale>
        <p:origin x="-98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500000000000003E-3"/>
                  <c:y val="2.5548107488734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AA-446E-BA9F-5CE1557FAF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37499999999999E-2"/>
                  <c:y val="2.5548107488733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AA-446E-BA9F-5CE1557FAFA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749999999999997E-3"/>
                  <c:y val="5.10962149774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AA-446E-BA9F-5CE1557FAF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1728682 т.руб.</c:v>
                </c:pt>
                <c:pt idx="1">
                  <c:v>2020 год 1631570 т.руб.</c:v>
                </c:pt>
                <c:pt idx="2">
                  <c:v>2021 год 1846775 т.руб.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147608</c:v>
                </c:pt>
                <c:pt idx="1">
                  <c:v>141551</c:v>
                </c:pt>
                <c:pt idx="2">
                  <c:v>185460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AA-446E-BA9F-5CE1557FA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AA-446E-BA9F-5CE1557FAF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AA-446E-BA9F-5CE1557FAFA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AA-446E-BA9F-5CE1557FAFA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1728682 т.руб.</c:v>
                </c:pt>
                <c:pt idx="1">
                  <c:v>2020 год 1631570 т.руб.</c:v>
                </c:pt>
                <c:pt idx="2">
                  <c:v>2021 год 1846775 т.руб.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1581074</c:v>
                </c:pt>
                <c:pt idx="1">
                  <c:v>1490019</c:v>
                </c:pt>
                <c:pt idx="2">
                  <c:v>1661315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AA-446E-BA9F-5CE1557F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04512"/>
        <c:axId val="134305664"/>
        <c:axId val="0"/>
      </c:bar3DChart>
      <c:catAx>
        <c:axId val="13430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305664"/>
        <c:crosses val="autoZero"/>
        <c:auto val="1"/>
        <c:lblAlgn val="ctr"/>
        <c:lblOffset val="100"/>
        <c:noMultiLvlLbl val="0"/>
      </c:catAx>
      <c:valAx>
        <c:axId val="13430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04512"/>
        <c:crosses val="autoZero"/>
        <c:crossBetween val="between"/>
      </c:valAx>
    </c:plotArea>
    <c:legend>
      <c:legendPos val="r"/>
      <c:layout/>
      <c:overlay val="0"/>
      <c:spPr>
        <a:effectLst>
          <a:outerShdw blurRad="50800" dist="50800" dir="5400000" algn="ctr" rotWithShape="0">
            <a:schemeClr val="bg1"/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096736097162042"/>
          <c:y val="3.5735365058316072E-2"/>
          <c:w val="0.69385688972423887"/>
          <c:h val="0.86418927808290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8836752421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06180234726964E-2"/>
                  <c:y val="-3.065772898648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47104651496456E-2"/>
                  <c:y val="-2.55481074887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89026</c:v>
                </c:pt>
                <c:pt idx="1">
                  <c:v>6804</c:v>
                </c:pt>
                <c:pt idx="2">
                  <c:v>16085</c:v>
                </c:pt>
                <c:pt idx="3">
                  <c:v>2809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87-4E71-8435-B679921D5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23552325748228E-2"/>
                  <c:y val="-4.854140422859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77683721197165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741703492209243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86430</c:v>
                </c:pt>
                <c:pt idx="1">
                  <c:v>6618</c:v>
                </c:pt>
                <c:pt idx="2">
                  <c:v>17800</c:v>
                </c:pt>
                <c:pt idx="3">
                  <c:v>3305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87-4E71-8435-B679921D5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65255817957471E-2"/>
                  <c:y val="-1.02192429954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741703492209194E-2"/>
                  <c:y val="-1.277405374436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16525581795747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787-4E71-8435-B679921D51E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18151166461021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787-4E71-8435-B679921D51E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93922</c:v>
                </c:pt>
                <c:pt idx="1">
                  <c:v>7331</c:v>
                </c:pt>
                <c:pt idx="2">
                  <c:v>23964</c:v>
                </c:pt>
                <c:pt idx="3">
                  <c:v>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787-4E71-8435-B679921D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16096"/>
        <c:axId val="134117632"/>
        <c:axId val="0"/>
      </c:bar3DChart>
      <c:catAx>
        <c:axId val="1341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117632"/>
        <c:crosses val="autoZero"/>
        <c:auto val="1"/>
        <c:lblAlgn val="ctr"/>
        <c:lblOffset val="100"/>
        <c:noMultiLvlLbl val="0"/>
      </c:catAx>
      <c:valAx>
        <c:axId val="1341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11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07991441648245"/>
          <c:y val="0.40137565494685795"/>
          <c:w val="0.1267196960457975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539937096110142E-3"/>
                  <c:y val="-1.788367524211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0798741922202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67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972779870755243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5891</c:v>
                </c:pt>
                <c:pt idx="1">
                  <c:v>1533</c:v>
                </c:pt>
                <c:pt idx="2">
                  <c:v>19850</c:v>
                </c:pt>
                <c:pt idx="3">
                  <c:v>941</c:v>
                </c:pt>
                <c:pt idx="4">
                  <c:v>4130</c:v>
                </c:pt>
                <c:pt idx="5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69-4C60-AAEE-08AA74361C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972779870755218E-2"/>
                  <c:y val="-1.021924299549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94377354599648E-2"/>
                  <c:y val="-3.321253973535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594377354599648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32396225766608E-3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15974838444053E-3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905176096521757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6608</c:v>
                </c:pt>
                <c:pt idx="1">
                  <c:v>985</c:v>
                </c:pt>
                <c:pt idx="2">
                  <c:v>14746</c:v>
                </c:pt>
                <c:pt idx="3">
                  <c:v>1766</c:v>
                </c:pt>
                <c:pt idx="4">
                  <c:v>3238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9-4C60-AAEE-08AA74361C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05176096521851E-2"/>
                  <c:y val="-2.043848599098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835786126774E-2"/>
                  <c:y val="-7.6644322466201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59169806132864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83578612677445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1597483844415E-2"/>
                  <c:y val="-1.788367524211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90517609652194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5689</c:v>
                </c:pt>
                <c:pt idx="1">
                  <c:v>1165</c:v>
                </c:pt>
                <c:pt idx="2">
                  <c:v>11809</c:v>
                </c:pt>
                <c:pt idx="3">
                  <c:v>5937</c:v>
                </c:pt>
                <c:pt idx="4">
                  <c:v>31957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69-4C60-AAEE-08AA7436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627136"/>
        <c:axId val="135628672"/>
        <c:axId val="0"/>
      </c:bar3DChart>
      <c:catAx>
        <c:axId val="13562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628672"/>
        <c:crosses val="autoZero"/>
        <c:auto val="1"/>
        <c:lblAlgn val="ctr"/>
        <c:lblOffset val="100"/>
        <c:noMultiLvlLbl val="0"/>
      </c:catAx>
      <c:valAx>
        <c:axId val="1356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2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8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backWall>
    <c:plotArea>
      <c:layout>
        <c:manualLayout>
          <c:layoutTarget val="inner"/>
          <c:xMode val="edge"/>
          <c:yMode val="edge"/>
          <c:x val="0.10415740979562997"/>
          <c:y val="2.398061217317541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0486389935377621E-2"/>
                  <c:y val="-4.36507943327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574E-2"/>
                  <c:y val="-1.091269858318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07987419222028E-2"/>
                  <c:y val="-2.837301631628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40383644988635E-2"/>
                  <c:y val="-2.400793688301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273809574956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197942</c:v>
                </c:pt>
                <c:pt idx="1">
                  <c:v>653229</c:v>
                </c:pt>
                <c:pt idx="2">
                  <c:v>714963</c:v>
                </c:pt>
                <c:pt idx="3">
                  <c:v>12640</c:v>
                </c:pt>
                <c:pt idx="4">
                  <c:v>3673</c:v>
                </c:pt>
                <c:pt idx="5">
                  <c:v>-1374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24-4A9D-8030-635314BDB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797188677299824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97188677299824E-2"/>
                  <c:y val="-1.3095238299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86389935377621E-2"/>
                  <c:y val="-1.091269858318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351182386910837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51182386910837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107987419221066E-3"/>
                  <c:y val="2.837301631628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142830</c:v>
                </c:pt>
                <c:pt idx="1">
                  <c:v>581385</c:v>
                </c:pt>
                <c:pt idx="2">
                  <c:v>739597</c:v>
                </c:pt>
                <c:pt idx="3">
                  <c:v>28311</c:v>
                </c:pt>
                <c:pt idx="4">
                  <c:v>120</c:v>
                </c:pt>
                <c:pt idx="5">
                  <c:v>-2224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24-4A9D-8030-635314BDB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594377354599648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40383644988586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6198112883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972779870755243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40383644988635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932396225766608E-3"/>
                  <c:y val="2.182556901989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178982</c:v>
                </c:pt>
                <c:pt idx="1">
                  <c:v>599284</c:v>
                </c:pt>
                <c:pt idx="2">
                  <c:v>822631</c:v>
                </c:pt>
                <c:pt idx="3">
                  <c:v>49531</c:v>
                </c:pt>
                <c:pt idx="4">
                  <c:v>11366</c:v>
                </c:pt>
                <c:pt idx="5">
                  <c:v>-479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24-4A9D-8030-635314BDB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83424"/>
        <c:axId val="145384960"/>
        <c:axId val="0"/>
      </c:bar3DChart>
      <c:catAx>
        <c:axId val="14538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384960"/>
        <c:crosses val="autoZero"/>
        <c:auto val="0"/>
        <c:lblAlgn val="ctr"/>
        <c:lblOffset val="100"/>
        <c:noMultiLvlLbl val="0"/>
      </c:catAx>
      <c:valAx>
        <c:axId val="14538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38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ВСЕГО НАЛОГОВЫХ И НЕНАЛОГОВЫХ ДОХОДОВ 185 460 тыс. руб.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141552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40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B-4BC9-A68D-68AB86802C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B-4BC9-A68D-68AB86802C1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B-4BC9-A68D-68AB86802C1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B-4BC9-A68D-68AB86802C1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B-4BC9-A68D-68AB86802C1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B-4BC9-A68D-68AB86802C1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6AB-4BC9-A68D-68AB86802C10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6AB-4BC9-A68D-68AB86802C10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6AB-4BC9-A68D-68AB86802C10}"/>
              </c:ext>
            </c:extLst>
          </c:dPt>
          <c:dLbls>
            <c:dLbl>
              <c:idx val="1"/>
              <c:layout>
                <c:manualLayout>
                  <c:x val="-4.3749999999999969E-2"/>
                  <c:y val="9.9089933086986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499999999999994E-2"/>
                  <c:y val="2.724973159892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250000000000003E-2"/>
                  <c:y val="-7.4317449815240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874999999999981E-2"/>
                  <c:y val="-3.46814765804454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6AB-4BC9-A68D-68AB86802C1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AB-4BC9-A68D-68AB86802C10}"/>
                </c:ex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Платные услуги и компенсация затрат</c:v>
                </c:pt>
                <c:pt idx="7">
                  <c:v>Доходы от продажи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50.6</c:v>
                </c:pt>
                <c:pt idx="1">
                  <c:v>4</c:v>
                </c:pt>
                <c:pt idx="2">
                  <c:v>12.9</c:v>
                </c:pt>
                <c:pt idx="3">
                  <c:v>1.7</c:v>
                </c:pt>
                <c:pt idx="4">
                  <c:v>3.1</c:v>
                </c:pt>
                <c:pt idx="5">
                  <c:v>0.6</c:v>
                </c:pt>
                <c:pt idx="6">
                  <c:v>6.6</c:v>
                </c:pt>
                <c:pt idx="7">
                  <c:v>3.2</c:v>
                </c:pt>
                <c:pt idx="8">
                  <c:v>17.2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6AB-4BC9-A68D-68AB8680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6083833661417325"/>
          <c:h val="0.69815567886747243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безвозмездных поступлений 1 661 315 тыс. руб.</a:t>
            </a:r>
          </a:p>
        </c:rich>
      </c:tx>
      <c:layout>
        <c:manualLayout>
          <c:xMode val="edge"/>
          <c:yMode val="edge"/>
          <c:x val="0.12811748993719588"/>
          <c:y val="2.7249731598921401E-2"/>
        </c:manualLayout>
      </c:layout>
      <c:overlay val="0"/>
    </c:title>
    <c:autoTitleDeleted val="0"/>
    <c:view3D>
      <c:rotX val="75"/>
      <c:rotY val="2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1 661 315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34-4932-BC88-ED24C193A1D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34-4932-BC88-ED24C193A1D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34-4932-BC88-ED24C193A1D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34-4932-BC88-ED24C193A1DE}"/>
              </c:ext>
            </c:extLst>
          </c:dPt>
          <c:dLbls>
            <c:dLbl>
              <c:idx val="0"/>
              <c:layout>
                <c:manualLayout>
                  <c:x val="2.9400727517530432E-3"/>
                  <c:y val="2.47724832717462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991094126081897E-3"/>
                  <c:y val="-4.9544966543493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69276332344898E-2"/>
                  <c:y val="-3.71587249076200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811676533658856"/>
                  <c:y val="-4.39331213172875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769449680886359E-3"/>
                  <c:y val="2.47724832717467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D34-4932-BC88-ED24C193A1D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D34-4932-BC88-ED24C193A1DE}"/>
                </c:ex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10.8</c:v>
                </c:pt>
                <c:pt idx="1">
                  <c:v>36.1</c:v>
                </c:pt>
                <c:pt idx="2">
                  <c:v>49.5</c:v>
                </c:pt>
                <c:pt idx="3">
                  <c:v>2.9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D34-4932-BC88-ED24C193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3028707842655641"/>
          <c:h val="0.4545731174473184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206151305163"/>
          <c:y val="6.8749971241399824E-2"/>
          <c:w val="0.87930111576279391"/>
          <c:h val="0.92437503163446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dLbl>
              <c:idx val="0"/>
              <c:layout>
                <c:manualLayout>
                  <c:x val="-0.22069432508256512"/>
                  <c:y val="0.12031244967244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  <a:r>
                      <a:rPr lang="ru-RU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842 077</a:t>
                    </a:r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ru-RU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261373050783549"/>
                  <c:y val="6.5028095209324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1 895 596тыс.рублей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787971.4</c:v>
                </c:pt>
                <c:pt idx="1">
                  <c:v>792091.2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0"/>
        <c:axId val="192224640"/>
        <c:axId val="192242816"/>
      </c:barChart>
      <c:catAx>
        <c:axId val="19222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2788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242816"/>
        <c:crosses val="autoZero"/>
        <c:auto val="1"/>
        <c:lblAlgn val="ctr"/>
        <c:lblOffset val="100"/>
        <c:noMultiLvlLbl val="0"/>
      </c:catAx>
      <c:valAx>
        <c:axId val="19224281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92224640"/>
        <c:crosses val="autoZero"/>
        <c:crossBetween val="between"/>
      </c:valAx>
      <c:spPr>
        <a:noFill/>
        <a:ln w="23603">
          <a:noFill/>
        </a:ln>
      </c:spPr>
    </c:plotArea>
    <c:plotVisOnly val="1"/>
    <c:dispBlanksAs val="gap"/>
    <c:showDLblsOverMax val="0"/>
  </c:chart>
  <c:txPr>
    <a:bodyPr/>
    <a:lstStyle/>
    <a:p>
      <a:pPr>
        <a:defRPr sz="1673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29158464566935E-2"/>
          <c:y val="6.6339931942671515E-2"/>
          <c:w val="0.88897084153543304"/>
          <c:h val="0.87809750995955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 smtClean="0"/>
                      <a:t>1710964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49999999999425E-3"/>
                  <c:y val="9.3749994232898929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1636017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b="1" dirty="0" smtClean="0"/>
                      <a:t>1842077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1710964</c:v>
                </c:pt>
                <c:pt idx="1">
                  <c:v>1636017</c:v>
                </c:pt>
                <c:pt idx="2">
                  <c:v>1842077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Ряд 1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144930304"/>
        <c:axId val="144931840"/>
      </c:barChart>
      <c:catAx>
        <c:axId val="14493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931840"/>
        <c:crosses val="autoZero"/>
        <c:auto val="1"/>
        <c:lblAlgn val="ctr"/>
        <c:lblOffset val="100"/>
        <c:noMultiLvlLbl val="0"/>
      </c:catAx>
      <c:valAx>
        <c:axId val="1449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0.25936</cdr:x>
      <cdr:y>0.2771</cdr:y>
    </cdr:from>
    <cdr:to>
      <cdr:x>0.35359</cdr:x>
      <cdr:y>0.37353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266719" y="1342432"/>
          <a:ext cx="823573" cy="46713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-97112</a:t>
          </a:r>
        </a:p>
      </cdr:txBody>
    </cdr:sp>
  </cdr:relSizeAnchor>
  <cdr:relSizeAnchor xmlns:cdr="http://schemas.openxmlformats.org/drawingml/2006/chartDrawing">
    <cdr:from>
      <cdr:x>0.40904</cdr:x>
      <cdr:y>0.16087</cdr:y>
    </cdr:from>
    <cdr:to>
      <cdr:x>0.50921</cdr:x>
      <cdr:y>0.26067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574895" y="779326"/>
          <a:ext cx="875489" cy="48350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  +215205 +215205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0.4068</cdr:x>
      <cdr:y>0.53159</cdr:y>
    </cdr:from>
    <cdr:to>
      <cdr:x>0.77802</cdr:x>
      <cdr:y>0.68072</cdr:y>
    </cdr:to>
    <cdr:sp macro="" textlink="">
      <cdr:nvSpPr>
        <cdr:cNvPr id="3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9825417">
          <a:off x="4166887" y="1963999"/>
          <a:ext cx="3802423" cy="550967"/>
        </a:xfrm>
        <a:prstGeom xmlns:a="http://schemas.openxmlformats.org/drawingml/2006/main" prst="rightArrow">
          <a:avLst>
            <a:gd name="adj1" fmla="val 50000"/>
            <a:gd name="adj2" fmla="val 71686"/>
          </a:avLst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ClrTx/>
            <a:buSzTx/>
            <a:buFontTx/>
            <a:buNone/>
          </a:pPr>
          <a:r>
            <a:rPr lang="ru-RU" altLang="ru-RU" sz="1600" dirty="0" smtClean="0">
              <a:latin typeface="Arial" charset="0"/>
            </a:rPr>
            <a:t>-53 519 </a:t>
          </a:r>
          <a:r>
            <a:rPr lang="ru-RU" altLang="ru-RU" sz="1600" dirty="0" err="1" smtClean="0">
              <a:latin typeface="Arial" charset="0"/>
            </a:rPr>
            <a:t>тыс.руб</a:t>
          </a:r>
          <a:r>
            <a:rPr lang="ru-RU" altLang="ru-RU" sz="1600" dirty="0" smtClean="0">
              <a:latin typeface="Arial" charset="0"/>
            </a:rPr>
            <a:t>.</a:t>
          </a:r>
          <a:endParaRPr lang="ru-RU" altLang="ru-RU" sz="1600" dirty="0"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2" y="4755400"/>
            <a:ext cx="5409562" cy="389092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5947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385947"/>
            <a:ext cx="2930574" cy="496243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3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3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8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4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7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6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3" y="10168240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59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5" r:id="rId12"/>
    <p:sldLayoutId id="214748366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9.xls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4" y="2086235"/>
            <a:ext cx="918473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ИСПОЛНЕНИЕ БЮДЖЕТА ЗА 2021 ГОД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доходных источников в общем поступлении налоговых и неналоговых доходов муниципального образования Куйтунский район за 2021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85796304"/>
              </p:ext>
            </p:extLst>
          </p:nvPr>
        </p:nvGraphicFramePr>
        <p:xfrm>
          <a:off x="2732391" y="1011677"/>
          <a:ext cx="8128000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ЗА 2021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4240885"/>
              </p:ext>
            </p:extLst>
          </p:nvPr>
        </p:nvGraphicFramePr>
        <p:xfrm>
          <a:off x="2226553" y="710120"/>
          <a:ext cx="8639242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25820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6436" y="260350"/>
            <a:ext cx="9809018" cy="5762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1" y="996756"/>
            <a:ext cx="9500673" cy="581044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192011" y="1403927"/>
            <a:ext cx="4512501" cy="512905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0017" y="1916832"/>
            <a:ext cx="4464496" cy="438442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2983" y="2852739"/>
            <a:ext cx="2918690" cy="16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0017" y="2355274"/>
            <a:ext cx="4464495" cy="39716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0017" y="2752435"/>
            <a:ext cx="4464495" cy="424873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8022" y="3241964"/>
            <a:ext cx="4416492" cy="367218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Охрана окружающей среды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8023" y="3713018"/>
            <a:ext cx="4416489" cy="387927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Образование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7673" y="4257964"/>
            <a:ext cx="4386839" cy="378691"/>
          </a:xfrm>
          <a:prstGeom prst="roundRect">
            <a:avLst>
              <a:gd name="adj" fmla="val 11789"/>
            </a:avLst>
          </a:prstGeom>
          <a:solidFill>
            <a:srgbClr val="00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Культура, кинематография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8023" y="4738256"/>
            <a:ext cx="4416489" cy="387926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Социальная политика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032" y="5209309"/>
            <a:ext cx="4320480" cy="415635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Физическая культура и спорт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032" y="5708073"/>
            <a:ext cx="4320480" cy="544945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01673" y="1660379"/>
            <a:ext cx="741441" cy="10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19507" y="3906981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091" y="2136054"/>
            <a:ext cx="786914" cy="129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144656" y="1711181"/>
            <a:ext cx="557541" cy="4606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15518" y="4447309"/>
            <a:ext cx="672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5518" y="4932220"/>
            <a:ext cx="624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1"/>
          </p:cNvCxnSpPr>
          <p:nvPr/>
        </p:nvCxnSpPr>
        <p:spPr>
          <a:xfrm flipV="1">
            <a:off x="5702197" y="5417127"/>
            <a:ext cx="681835" cy="55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50548" y="6068292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82544" y="3433617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0236" y="2981037"/>
            <a:ext cx="721775" cy="6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82544" y="2586183"/>
            <a:ext cx="696661" cy="83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41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909455" y="406400"/>
            <a:ext cx="6742545" cy="1376218"/>
          </a:xfrm>
          <a:prstGeom prst="snip2DiagRect">
            <a:avLst/>
          </a:prstGeom>
          <a:solidFill>
            <a:srgbClr val="007434"/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351624"/>
              </p:ext>
            </p:extLst>
          </p:nvPr>
        </p:nvGraphicFramePr>
        <p:xfrm>
          <a:off x="1057563" y="2036617"/>
          <a:ext cx="10243127" cy="369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45" y="4605966"/>
            <a:ext cx="2706255" cy="2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1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890" y="1"/>
            <a:ext cx="8525165" cy="1188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2500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Куйтунский район по расходам за трехлетний период</a:t>
            </a:r>
            <a:br>
              <a:rPr lang="ru-RU" altLang="ru-RU" sz="2500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2019-2021гг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63009496"/>
              </p:ext>
            </p:extLst>
          </p:nvPr>
        </p:nvGraphicFramePr>
        <p:xfrm>
          <a:off x="3158836" y="1376217"/>
          <a:ext cx="8097520" cy="510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8035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2021 год                        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61760"/>
              </p:ext>
            </p:extLst>
          </p:nvPr>
        </p:nvGraphicFramePr>
        <p:xfrm>
          <a:off x="386193" y="989939"/>
          <a:ext cx="11125087" cy="580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95"/>
                <a:gridCol w="7072456"/>
                <a:gridCol w="879976"/>
                <a:gridCol w="955040"/>
                <a:gridCol w="753106"/>
                <a:gridCol w="740414"/>
              </a:tblGrid>
              <a:tr h="416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3551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на 2021-2023гг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1 140 321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1 117 084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-23 237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619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Куйтунский район на 2020-2024гг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253 691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253 460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-231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9910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Куйтунского района на 2018-2022гг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649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образовании Куйтунский район на 2021-2024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2021-2023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1360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правонарушений на территории муниципального образования Куйтунский район на 2021-2024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социально-негативных явлений на территории муниципального образования Куйтунский район на 2020-2024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1445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Реформирование жилищно-коммунального хозяйства муниципального образования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 район на 2020-2024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2 200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2 127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-73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531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 на 2019-2022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346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Иркутской области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2021-2027 годы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305 135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277 307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-27828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в муниципальном образовании Куйтунский район на 2018-2022 годы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988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общественного здоровья на 2021-2023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601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 на территории МО 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10 346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9 737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-609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2021 год                        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75385"/>
              </p:ext>
            </p:extLst>
          </p:nvPr>
        </p:nvGraphicFramePr>
        <p:xfrm>
          <a:off x="757669" y="751712"/>
          <a:ext cx="10972370" cy="610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155"/>
                <a:gridCol w="6975371"/>
                <a:gridCol w="867896"/>
                <a:gridCol w="941930"/>
                <a:gridCol w="742768"/>
                <a:gridCol w="730250"/>
              </a:tblGrid>
              <a:tr h="6318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2019-2022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3586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-165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210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культуры в муниципальном образовании Куйтунский район на 2019-2021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42 899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42821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-78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 энергосбережении и повышении энергетической эффективности на территории муниципального образования Куйтунский район на 2020-2022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697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2020-2024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124 444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123 526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-918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 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межнационального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межконфессионального согласия на территории муниципального образования Куйтунский район на 2020-2023 гг.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на территории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 экстремизма на территории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на территории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2021-2025гг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557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безопасности дорожного движения на территории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12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 на территории муниципального образования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на 2021-2023гг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299,6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0043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программам: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1 886 105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1 832 892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-53 213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87057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9 491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9 185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-306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09099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1 895 596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1 842 077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-53 519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-163902"/>
            <a:ext cx="12192000" cy="70219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71387" y="-94890"/>
            <a:ext cx="8340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муниципальной программы «Образование» в муниципальном образовании Куйтунский район на 2019-2023 гг.  за 2021 год	</a:t>
            </a:r>
            <a:endParaRPr lang="ru-RU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79137"/>
              </p:ext>
            </p:extLst>
          </p:nvPr>
        </p:nvGraphicFramePr>
        <p:xfrm>
          <a:off x="1758109" y="1143000"/>
          <a:ext cx="10144666" cy="441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201"/>
                <a:gridCol w="952589"/>
                <a:gridCol w="1283216"/>
                <a:gridCol w="695660"/>
              </a:tblGrid>
              <a:tr h="713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3429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 "Дошкольное образование"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461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2 «Развитие педагогического потенциала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041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3 «Успешный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ребенок»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041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4 «Здоровый ребенок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9 864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9 855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4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5 «Современное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828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6 «Школьный автобус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2 388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2 288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7 «Комплексная безопасность образовательных учреждений»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11 049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9 009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026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8 «Развитие и поддержка инфраструктуры системы образования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5 153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9«Обеспечение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1 109 283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1 088 918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121917" marR="121917" marT="45723" marB="45723" anchor="b"/>
                </a:tc>
              </a:tr>
              <a:tr h="4003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программе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1 140 321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1 117 084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16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4426" y="69012"/>
            <a:ext cx="989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по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«Управление финансами в муниципальном образовании Куйтунский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2020-2024 гг.» за 2021 год</a:t>
            </a:r>
            <a:endParaRPr lang="ru-RU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49559"/>
              </p:ext>
            </p:extLst>
          </p:nvPr>
        </p:nvGraphicFramePr>
        <p:xfrm>
          <a:off x="2683823" y="1531918"/>
          <a:ext cx="9073979" cy="377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95"/>
                <a:gridCol w="5390270"/>
                <a:gridCol w="797663"/>
                <a:gridCol w="1129396"/>
                <a:gridCol w="588355"/>
              </a:tblGrid>
              <a:tr h="4195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подпрограммы, основного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6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"Организация составления и исполнения бюджета МО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район, управление муниципальными финансами» , в том числе: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253 687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253 456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38"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»Обеспечение эффективного управления муниципальными финансами, составление и организация исполнения бюджета МО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25 331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25 186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9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«У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правление средствами резервного фонда администрации МО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9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беспечение выравнивания  и сбалансированности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бюджетов поселений </a:t>
                      </a:r>
                      <a:r>
                        <a:rPr lang="ru-RU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Куйтунского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района»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227 856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227856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76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бюджетных расходов в муниципальном образовании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3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мероприятие» Повышение квалификации муниципальных служащих и работников централизованной бухгалтерии»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3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253 691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253 460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2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 </a:t>
            </a:r>
            <a:r>
              <a:rPr lang="ru-RU" altLang="ru-RU" sz="1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: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alt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Куйтунского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района» на 2018-2022 годы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,«Улучшение условий и охраны труда в МО Куйтунский район» на 2021-2024годы, «Профилактика преступлений и правонарушений среди несовершеннолетних на территории МО Куйтунский район» на 2021-2023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490883"/>
              </p:ext>
            </p:extLst>
          </p:nvPr>
        </p:nvGraphicFramePr>
        <p:xfrm>
          <a:off x="2139950" y="1638300"/>
          <a:ext cx="100965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Лист" r:id="rId5" imgW="8172332" imgH="3714660" progId="Excel.Sheet.8">
                  <p:embed/>
                </p:oleObj>
              </mc:Choice>
              <mc:Fallback>
                <p:oleObj name="Лист" r:id="rId5" imgW="8172332" imgH="37146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38300"/>
                        <a:ext cx="10096500" cy="4730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74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570182" y="147781"/>
            <a:ext cx="1302327" cy="143163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09" y="286327"/>
            <a:ext cx="8654473" cy="93287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ИСПОЛНЕНИЕ  БЮДЖЕТА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84945" y="1228436"/>
            <a:ext cx="2429164" cy="1246909"/>
            <a:chOff x="583118" y="1446797"/>
            <a:chExt cx="2035119" cy="10175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 доходам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5855" y="1228436"/>
            <a:ext cx="2780145" cy="1246909"/>
            <a:chOff x="3045613" y="1446797"/>
            <a:chExt cx="2035119" cy="10175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</a:rPr>
                <a:t>По расходам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57672" y="1228437"/>
            <a:ext cx="3075709" cy="1246908"/>
            <a:chOff x="5508107" y="1446797"/>
            <a:chExt cx="2081173" cy="1647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Составление и утверждение  отчета об исполнении бюджета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Трапеция 22"/>
          <p:cNvSpPr/>
          <p:nvPr/>
        </p:nvSpPr>
        <p:spPr>
          <a:xfrm>
            <a:off x="2974109" y="2650837"/>
            <a:ext cx="2540000" cy="42071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 утвержденным бюджетным планом </a:t>
            </a:r>
          </a:p>
        </p:txBody>
      </p:sp>
      <p:sp>
        <p:nvSpPr>
          <p:cNvPr id="26" name="Ромб 25"/>
          <p:cNvSpPr/>
          <p:nvPr/>
        </p:nvSpPr>
        <p:spPr>
          <a:xfrm>
            <a:off x="8857672" y="2650836"/>
            <a:ext cx="3075709" cy="4110181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Является важной формой  контроля над исполнением бюджета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0704" y="2650837"/>
            <a:ext cx="2946896" cy="42071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913187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 год: «Профилактика правонарушений на территории МО Куйтунский район» на 2021-2024 годы, « Профилактика наркомании и социально-негативных явлений на территории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2020-2024гг, «Реформирование жилищно-коммунального хозяйства в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236524"/>
              </p:ext>
            </p:extLst>
          </p:nvPr>
        </p:nvGraphicFramePr>
        <p:xfrm>
          <a:off x="2139950" y="1623526"/>
          <a:ext cx="9583348" cy="448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Лист" r:id="rId5" imgW="8172332" imgH="3533760" progId="Excel.Sheet.8">
                  <p:embed/>
                </p:oleObj>
              </mc:Choice>
              <mc:Fallback>
                <p:oleObj name="Лист" r:id="rId5" imgW="8172332" imgH="35337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23526"/>
                        <a:ext cx="9583348" cy="44851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07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 год: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 с МО </a:t>
            </a:r>
            <a:r>
              <a:rPr lang="ru-RU" alt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2019-2022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годы, «Развитие физической культуры и спорта в МО Куйтунский район» на 2018-2022 годы, «Укрепление общественного здоровья на 2021-2023гг»,«Развитие дорожного хозяйства на территории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15458"/>
              </p:ext>
            </p:extLst>
          </p:nvPr>
        </p:nvGraphicFramePr>
        <p:xfrm>
          <a:off x="2080728" y="1460500"/>
          <a:ext cx="9642570" cy="520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Лист" r:id="rId5" imgW="8172332" imgH="4181490" progId="Excel.Sheet.8">
                  <p:embed/>
                </p:oleObj>
              </mc:Choice>
              <mc:Fallback>
                <p:oleObj name="Лист" r:id="rId5" imgW="8172332" imgH="41814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728" y="1460500"/>
                        <a:ext cx="9642570" cy="5203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1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«Комплексное развитие муниципального образования Куйтунский район Иркутской области» на 2021-2027 годы по основным мероприятиям</a:t>
            </a:r>
            <a:b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305135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исполнено277307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alt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671174"/>
              </p:ext>
            </p:extLst>
          </p:nvPr>
        </p:nvGraphicFramePr>
        <p:xfrm>
          <a:off x="2081213" y="1460500"/>
          <a:ext cx="96647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Лист" r:id="rId5" imgW="8191511" imgH="3990870" progId="Excel.Sheet.8">
                  <p:embed/>
                </p:oleObj>
              </mc:Choice>
              <mc:Fallback>
                <p:oleObj name="Лист" r:id="rId5" imgW="8191511" imgH="399087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1460500"/>
                        <a:ext cx="9664700" cy="4967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914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 год: «Развитие градостроительной деятельности и управление земельными ресурсами на территории МО Куйтунский район» на 2019-2022 годы, «Развитие культуры в МО Куйтунский район» на 2019-2021 годы, «Об энергосбережении и повышении энергетической эффективности на территории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382359"/>
              </p:ext>
            </p:extLst>
          </p:nvPr>
        </p:nvGraphicFramePr>
        <p:xfrm>
          <a:off x="2139950" y="1608138"/>
          <a:ext cx="10096500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Лист" r:id="rId5" imgW="8172332" imgH="3848040" progId="Excel.Sheet.8">
                  <p:embed/>
                </p:oleObj>
              </mc:Choice>
              <mc:Fallback>
                <p:oleObj name="Лист" r:id="rId5" imgW="8172332" imgH="38480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08138"/>
                        <a:ext cx="10096500" cy="4900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853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05551"/>
            <a:ext cx="9710467" cy="669925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по муниципальной программе « Муниципальное управление на 2020-2024</a:t>
            </a:r>
            <a:r>
              <a:rPr lang="ru-RU" sz="10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04026"/>
              </p:ext>
            </p:extLst>
          </p:nvPr>
        </p:nvGraphicFramePr>
        <p:xfrm>
          <a:off x="386193" y="917674"/>
          <a:ext cx="11125087" cy="501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95"/>
                <a:gridCol w="7072456"/>
                <a:gridCol w="879976"/>
                <a:gridCol w="955040"/>
                <a:gridCol w="753106"/>
                <a:gridCol w="740414"/>
              </a:tblGrid>
              <a:tr h="416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3551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высшего должностного лица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619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органов местного самоуправления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72821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72283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-538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9910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деятельности в области земельно-имущественных отношений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7093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7086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2112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учета муниципальной собственности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881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и улучшение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состояния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3446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3380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-66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991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областных государственных полномочий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19224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19080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-144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724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по осуществлению части переданных полномочий поселений по решению вопросов местного значения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-147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472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гражданам, замещающим должности муниципальной службы и ежемесячной доплаты к страховой пенсии по старости отдельным категориям граждан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8526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8526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615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эффективности управления экономическим развитием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9008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04369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муниципальной программе: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124444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123526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-918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191915">
                <a:tc gridSpan="2">
                  <a:txBody>
                    <a:bodyPr/>
                    <a:lstStyle/>
                    <a:p>
                      <a:pPr algn="l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02061">
                <a:tc gridSpan="2">
                  <a:txBody>
                    <a:bodyPr/>
                    <a:lstStyle/>
                    <a:p>
                      <a:pPr algn="l"/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2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за 2021год «Укрепление межнационального и межконфессионального согласия на территории МО Куйтунский район» на 2020-2023 годы</a:t>
            </a:r>
            <a:b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75196"/>
              </p:ext>
            </p:extLst>
          </p:nvPr>
        </p:nvGraphicFramePr>
        <p:xfrm>
          <a:off x="2198688" y="1606550"/>
          <a:ext cx="1009650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4" name="Лист" r:id="rId5" imgW="8172332" imgH="4143420" progId="Excel.Sheet.8">
                  <p:embed/>
                </p:oleObj>
              </mc:Choice>
              <mc:Fallback>
                <p:oleObj name="Лист" r:id="rId5" imgW="8172332" imgH="41434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1606550"/>
                        <a:ext cx="10096500" cy="5276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940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2021год: «Профилактика терроризма на территории МО Куйтунский район» на 2020-2024 годы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«Профилактика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экстремизма 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МО </a:t>
            </a:r>
            <a:r>
              <a:rPr lang="ru-RU" altLang="ru-RU" sz="1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2020-2024 годы,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«Защита населения на территории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2021-2025гг»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083942"/>
              </p:ext>
            </p:extLst>
          </p:nvPr>
        </p:nvGraphicFramePr>
        <p:xfrm>
          <a:off x="2198688" y="1606550"/>
          <a:ext cx="10096500" cy="573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Лист" r:id="rId5" imgW="8172332" imgH="4505220" progId="Excel.Sheet.8">
                  <p:embed/>
                </p:oleObj>
              </mc:Choice>
              <mc:Fallback>
                <p:oleObj name="Лист" r:id="rId5" imgW="8172332" imgH="45052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1606550"/>
                        <a:ext cx="10096500" cy="5735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210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2021год: «Повышение безопасности дорожного движения в муниципальном образовании  Куйтунский район» на 2021-2023 годы</a:t>
            </a: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«Содействие занятости населения на территории муниципального образования 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2021-2023гг»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509738"/>
              </p:ext>
            </p:extLst>
          </p:nvPr>
        </p:nvGraphicFramePr>
        <p:xfrm>
          <a:off x="2198688" y="1606550"/>
          <a:ext cx="100965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Лист" r:id="rId5" imgW="8172332" imgH="4010040" progId="Excel.Sheet.8">
                  <p:embed/>
                </p:oleObj>
              </mc:Choice>
              <mc:Fallback>
                <p:oleObj name="Лист" r:id="rId5" imgW="8172332" imgH="40100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1606550"/>
                        <a:ext cx="10096500" cy="510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356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 за 2021 год</a:t>
            </a:r>
            <a:endParaRPr lang="ru-RU" sz="2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21288"/>
              </p:ext>
            </p:extLst>
          </p:nvPr>
        </p:nvGraphicFramePr>
        <p:xfrm>
          <a:off x="3878053" y="1616973"/>
          <a:ext cx="6952507" cy="378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82"/>
                <a:gridCol w="663336"/>
                <a:gridCol w="1055189"/>
                <a:gridCol w="762000"/>
              </a:tblGrid>
              <a:tr h="545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9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082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3 675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07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5 260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5 260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5 258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7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областных государственных полномочий, переданных полномочий РФ(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перепись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9 491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7738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25092" y="1314153"/>
            <a:ext cx="739715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СПАСИБО ЗА </a:t>
            </a:r>
            <a:r>
              <a:rPr lang="ru-RU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ВНИМАНИЕ !</a:t>
            </a:r>
            <a:endParaRPr lang="ru-RU" sz="6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502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584544" cy="7002017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004290" y="360217"/>
            <a:ext cx="8968509" cy="923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</a:t>
            </a:r>
            <a:r>
              <a:rPr lang="ru-RU" b="1" dirty="0" smtClean="0">
                <a:solidFill>
                  <a:schemeClr val="tx1"/>
                </a:solidFill>
              </a:rPr>
              <a:t>контроля за </a:t>
            </a:r>
            <a:r>
              <a:rPr lang="ru-RU" b="1" dirty="0">
                <a:solidFill>
                  <a:schemeClr val="tx1"/>
                </a:solidFill>
              </a:rPr>
              <a:t>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43163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Этапы составления и утверждения отчета об исполнении бюджета: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308" y="1800968"/>
            <a:ext cx="1884217" cy="233692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307" y="4137891"/>
            <a:ext cx="1884218" cy="18103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0509" y="2106679"/>
            <a:ext cx="2835564" cy="187419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4473" y="4230255"/>
            <a:ext cx="2641600" cy="12953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</a:t>
            </a:r>
            <a:r>
              <a:rPr lang="ru-RU" sz="1200" b="1" dirty="0" smtClean="0">
                <a:solidFill>
                  <a:schemeClr val="tx1"/>
                </a:solidFill>
              </a:rPr>
              <a:t>марта </a:t>
            </a:r>
            <a:r>
              <a:rPr lang="ru-RU" sz="1200" b="1" dirty="0">
                <a:solidFill>
                  <a:schemeClr val="tx1"/>
                </a:solidFill>
              </a:rPr>
              <a:t>текущего финансового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3672" y="3703782"/>
            <a:ext cx="2641599" cy="7666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районную </a:t>
            </a:r>
            <a:r>
              <a:rPr lang="ru-RU" sz="1200" b="1" dirty="0" smtClean="0">
                <a:solidFill>
                  <a:schemeClr val="tx1"/>
                </a:solidFill>
              </a:rPr>
              <a:t>Думу до 1 мая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218" y="1995055"/>
            <a:ext cx="3011054" cy="157796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</a:t>
            </a:r>
            <a:r>
              <a:rPr lang="ru-RU" sz="1200" b="1" dirty="0" smtClean="0">
                <a:solidFill>
                  <a:schemeClr val="tx1"/>
                </a:solidFill>
              </a:rPr>
              <a:t>апреля </a:t>
            </a:r>
            <a:r>
              <a:rPr lang="ru-RU" sz="1200" b="1" dirty="0">
                <a:solidFill>
                  <a:schemeClr val="tx1"/>
                </a:solidFill>
              </a:rPr>
              <a:t>текущего финансового года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99782" y="4470400"/>
            <a:ext cx="2641599" cy="1182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4218" y="5030335"/>
            <a:ext cx="3094182" cy="1051337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200" b="1" dirty="0">
                <a:solidFill>
                  <a:schemeClr val="tx1"/>
                </a:solidFill>
              </a:rPr>
              <a:t>Отчет об </a:t>
            </a:r>
            <a:r>
              <a:rPr lang="ru-RU" sz="1200" b="1" dirty="0" smtClean="0">
                <a:solidFill>
                  <a:schemeClr val="tx1"/>
                </a:solidFill>
              </a:rPr>
              <a:t>исполнении бюджета </a:t>
            </a:r>
            <a:r>
              <a:rPr lang="ru-RU" sz="1200" b="1" dirty="0">
                <a:solidFill>
                  <a:schemeClr val="tx1"/>
                </a:solidFill>
              </a:rPr>
              <a:t>утверждается решением </a:t>
            </a:r>
            <a:r>
              <a:rPr lang="ru-RU" sz="1200" b="1" dirty="0" smtClean="0">
                <a:solidFill>
                  <a:schemeClr val="tx1"/>
                </a:solidFill>
              </a:rPr>
              <a:t>Думы муниципального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20719428">
            <a:off x="2120655" y="5480130"/>
            <a:ext cx="2650719" cy="7495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00375">
            <a:off x="5845282" y="1834899"/>
            <a:ext cx="2146370" cy="72750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87250">
            <a:off x="9935305" y="3517012"/>
            <a:ext cx="1570719" cy="69714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1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51615"/>
              </p:ext>
            </p:extLst>
          </p:nvPr>
        </p:nvGraphicFramePr>
        <p:xfrm>
          <a:off x="1109663" y="379413"/>
          <a:ext cx="96012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0" name="Document" r:id="rId5" imgW="6994097" imgH="3669432" progId="Word.Document.8">
                  <p:embed/>
                </p:oleObj>
              </mc:Choice>
              <mc:Fallback>
                <p:oleObj name="Document" r:id="rId5" imgW="6994097" imgH="3669432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379413"/>
                        <a:ext cx="9601200" cy="501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6255" y="3703782"/>
            <a:ext cx="6373090" cy="291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711898"/>
              </p:ext>
            </p:extLst>
          </p:nvPr>
        </p:nvGraphicFramePr>
        <p:xfrm>
          <a:off x="1496291" y="516721"/>
          <a:ext cx="9301018" cy="496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Document" r:id="rId4" imgW="6870507" imgH="3669016" progId="Word.Document.8">
                  <p:embed/>
                </p:oleObj>
              </mc:Choice>
              <mc:Fallback>
                <p:oleObj name="Document" r:id="rId4" imgW="6870507" imgH="36690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291" y="516721"/>
                        <a:ext cx="9301018" cy="496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69576" y="2881746"/>
            <a:ext cx="4378192" cy="336203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937850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муниципального образования Куйтунский район за 2019-2021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1790309"/>
              </p:ext>
            </p:extLst>
          </p:nvPr>
        </p:nvGraphicFramePr>
        <p:xfrm>
          <a:off x="2684834" y="1235413"/>
          <a:ext cx="8739762" cy="484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по видам доходов за 2019-2021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77808103"/>
              </p:ext>
            </p:extLst>
          </p:nvPr>
        </p:nvGraphicFramePr>
        <p:xfrm>
          <a:off x="2469745" y="1245140"/>
          <a:ext cx="8921344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423637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по видам доходов за 2019-2021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4572000"/>
              </p:ext>
            </p:extLst>
          </p:nvPr>
        </p:nvGraphicFramePr>
        <p:xfrm>
          <a:off x="1702340" y="1245140"/>
          <a:ext cx="9688749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8779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2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6"/>
            <a:ext cx="8904287" cy="619702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за 2019-2021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0069349"/>
              </p:ext>
            </p:extLst>
          </p:nvPr>
        </p:nvGraphicFramePr>
        <p:xfrm>
          <a:off x="1702340" y="840509"/>
          <a:ext cx="9688749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964592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3614</TotalTime>
  <Words>1791</Words>
  <Application>Microsoft Office PowerPoint</Application>
  <PresentationFormat>Произвольный</PresentationFormat>
  <Paragraphs>497</Paragraphs>
  <Slides>29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Document</vt:lpstr>
      <vt:lpstr>Лист</vt:lpstr>
      <vt:lpstr>Презентация PowerPoint</vt:lpstr>
      <vt:lpstr>ИСПОЛНЕНИЕ  БЮДЖЕТА</vt:lpstr>
      <vt:lpstr>Презентация PowerPoint</vt:lpstr>
      <vt:lpstr>Презентация PowerPoint</vt:lpstr>
      <vt:lpstr>Презентация PowerPoint</vt:lpstr>
      <vt:lpstr>Динамика доходов муниципального образования Куйтунский район за 2019-2021 г.г.</vt:lpstr>
      <vt:lpstr>Динамика налоговых доходов по видам доходов за 2019-2021 г.г.</vt:lpstr>
      <vt:lpstr>Динамика неналоговых доходов по видам доходов за 2019-2021 г.г.</vt:lpstr>
      <vt:lpstr>Динамика безвозмездных поступлений за 2019-2021 г.г.</vt:lpstr>
      <vt:lpstr>Удельный вес основных доходных источников в общем поступлении налоговых и неналоговых доходов муниципального образования Куйтунский район за 2021 год</vt:lpstr>
      <vt:lpstr>СТРУКТУРА БЕЗВОЗМЕЗДНЫХ ПОСТУПЛЕНИЙ В БЮДЖЕТ ЗА 2021 ГОД</vt:lpstr>
      <vt:lpstr>ИСПОЛНЕНИЕ БЮДЖЕТА ПО РАСХОДАМ ЗА 2021 ГОД</vt:lpstr>
      <vt:lpstr>Презентация PowerPoint</vt:lpstr>
      <vt:lpstr>Расходы бюджета муниципального образования Куйтунский район по расходам за трехлетний период 2019-2021гг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за 2021 год : «Молодежь Куйтунского района» на 2018-2022 годы ,«Улучшение условий и охраны труда в МО Куйтунский район» на 2021-2024годы, «Профилактика преступлений и правонарушений среди несовершеннолетних на территории МО Куйтунский район» на 2021-2023 годы</vt:lpstr>
      <vt:lpstr>Реализация муниципальных программ за 2021 год: «Профилактика правонарушений на территории МО Куйтунский район» на 2021-2024 годы, « Профилактика наркомании и социально-негативных явлений на территории МО Куйтунский район на 2020-2024гг, «Реформирование жилищно-коммунального хозяйства в МО Куйтунский район» на 2020-2024 годы</vt:lpstr>
      <vt:lpstr>Реализация муниципальных программ за 2021 год: «Охрана окружающей среды с МО Куйтунский район» на 2019-2022 годы, «Развитие физической культуры и спорта в МО Куйтунский район» на 2018-2022 годы, «Укрепление общественного здоровья на 2021-2023гг»,«Развитие дорожного хозяйства на территории МО Куйтунский район» на 2020-2024 годы</vt:lpstr>
      <vt:lpstr>Реализация муниципальной программы «Комплексное развитие муниципального образования Куйтунский район Иркутской области» на 2021-2027 годы по основным мероприятиям  план 305135 тыс.рублей, исполнено277307 тыс.рублей</vt:lpstr>
      <vt:lpstr>Реализация муниципальных программ за 2021 год: «Развитие градостроительной деятельности и управление земельными ресурсами на территории МО Куйтунский район» на 2019-2022 годы, «Развитие культуры в МО Куйтунский район» на 2019-2021 годы, «Об энергосбережении и повышении энергетической эффективности на территории МО Куйтунский район» на 2020-2024 годы</vt:lpstr>
      <vt:lpstr>Презентация PowerPoint</vt:lpstr>
      <vt:lpstr>Реализация муниципальной программы за 2021год «Укрепление межнационального и межконфессионального согласия на территории МО Куйтунский район» на 2020-2023 годы по основным мероприятиям</vt:lpstr>
      <vt:lpstr>Реализация муниципальных программ за 2021год: «Профилактика терроризма на территории МО Куйтунский район» на 2020-2024 годы, «Профилактика экстремизма на территории МО Куйтунский район» на 2020-2024 годы, «Защита населения на территории МО Куйтунский район на 2021-2025гг»</vt:lpstr>
      <vt:lpstr>Реализация муниципальных программ за 2021год: «Повышение безопасности дорожного движения в муниципальном образовании  Куйтунский район» на 2021-2023 годы, «Содействие занятости населения на территории муниципального образования  Куйтунский район на 2021-2023гг»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Лукомская;Любовь Дворникова</dc:creator>
  <cp:lastModifiedBy>Пользователь</cp:lastModifiedBy>
  <cp:revision>382</cp:revision>
  <cp:lastPrinted>2022-04-12T03:07:00Z</cp:lastPrinted>
  <dcterms:created xsi:type="dcterms:W3CDTF">2017-12-05T07:35:54Z</dcterms:created>
  <dcterms:modified xsi:type="dcterms:W3CDTF">2022-04-26T06:49:14Z</dcterms:modified>
</cp:coreProperties>
</file>